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58" r:id="rId4"/>
    <p:sldId id="267" r:id="rId5"/>
    <p:sldId id="268" r:id="rId6"/>
    <p:sldId id="269" r:id="rId7"/>
    <p:sldId id="270" r:id="rId8"/>
    <p:sldId id="263" r:id="rId9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1">
          <p15:clr>
            <a:srgbClr val="A4A3A4"/>
          </p15:clr>
        </p15:guide>
        <p15:guide id="2" pos="146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0F0F0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216" y="144"/>
      </p:cViewPr>
      <p:guideLst>
        <p:guide orient="horz" pos="8231"/>
        <p:guide pos="146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2024. 05. 14.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61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0381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3556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acebook.com/eselyteremtopaktum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mailto:farkas.erika@kemoh.h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5427" y="23289718"/>
            <a:ext cx="30065830" cy="1484741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6600" dirty="0">
                <a:latin typeface="Arial Regular"/>
                <a:cs typeface="Arial"/>
              </a:rPr>
              <a:t>Előadó: 	Farkas Erika pályázati és fejlesztési tanácsadó</a:t>
            </a:r>
            <a:endParaRPr lang="en-US" sz="6600" dirty="0">
              <a:latin typeface="Arial Regular"/>
              <a:cs typeface="Arial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6B5DAAB-0F12-1C74-A009-325255D13EF6}"/>
              </a:ext>
            </a:extLst>
          </p:cNvPr>
          <p:cNvSpPr txBox="1"/>
          <p:nvPr/>
        </p:nvSpPr>
        <p:spPr>
          <a:xfrm>
            <a:off x="5852319" y="9473184"/>
            <a:ext cx="35478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>
                <a:effectLst/>
                <a:latin typeface="Arial Black" panose="020B0A04020102020204" pitchFamily="34" charset="0"/>
                <a:ea typeface="STXinwei" panose="02010800040101010101" pitchFamily="2" charset="-122"/>
                <a:cs typeface="Times New Roman" panose="02020603050405020304" pitchFamily="18" charset="0"/>
              </a:rPr>
              <a:t>Általános tájékoztató a Fórum feladatairól, szervezetéről</a:t>
            </a:r>
            <a:endParaRPr lang="en-US" sz="9600" dirty="0">
              <a:latin typeface="Arial Black" panose="020B0A04020102020204" pitchFamily="34" charset="0"/>
              <a:cs typeface="Arial Regular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7900416" y="13459968"/>
            <a:ext cx="2969971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latin typeface="Arial Regular"/>
              </a:rPr>
              <a:t>Komárom-Esztergom Vármegyei Felzárkózási Fórum </a:t>
            </a:r>
          </a:p>
          <a:p>
            <a:pPr algn="ctr"/>
            <a:r>
              <a:rPr lang="hu-HU" dirty="0">
                <a:latin typeface="Arial Regular"/>
              </a:rPr>
              <a:t>ülése</a:t>
            </a:r>
          </a:p>
          <a:p>
            <a:pPr algn="ctr"/>
            <a:r>
              <a:rPr lang="hu-HU" dirty="0">
                <a:latin typeface="Arial Regular"/>
              </a:rPr>
              <a:t>Tatabánya, 2024.05.14. 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C7A5D75-21DC-9EEB-F59C-9E2A42B34C38}"/>
              </a:ext>
            </a:extLst>
          </p:cNvPr>
          <p:cNvSpPr txBox="1"/>
          <p:nvPr/>
        </p:nvSpPr>
        <p:spPr>
          <a:xfrm>
            <a:off x="1536192" y="1296894"/>
            <a:ext cx="37051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600" b="1" dirty="0">
                <a:latin typeface="Arial Bold"/>
                <a:cs typeface="Arial Bold"/>
              </a:rPr>
              <a:t>Előzmények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6EEFF103-4546-9536-654C-8DE7280A4D14}"/>
              </a:ext>
            </a:extLst>
          </p:cNvPr>
          <p:cNvSpPr txBox="1"/>
          <p:nvPr/>
        </p:nvSpPr>
        <p:spPr>
          <a:xfrm>
            <a:off x="1536193" y="3145536"/>
            <a:ext cx="390631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600" strike="noStrik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EFOP-1.6.3-17-2017-00008 - Felzárkózás-politikai konzultáció és program Komárom-Esztergom megyében</a:t>
            </a:r>
            <a:r>
              <a:rPr lang="hu-HU" sz="6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projekt: Felzárkózási Fórum létrehozása.</a:t>
            </a:r>
          </a:p>
          <a:p>
            <a:r>
              <a:rPr lang="hu-HU" sz="6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Komárom-Esztergom Megyei Szolgáltatás Út Térkép és Komárom-Esztergom Megyei Esélyteremtő Paktum elkészítése</a:t>
            </a:r>
            <a:endParaRPr lang="hu-H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FCBB3363-B9D7-413C-9DF8-2184BFE07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93796">
            <a:off x="8037411" y="8589009"/>
            <a:ext cx="11702565" cy="16479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D0012474-8C24-2A84-8AD2-DAEFC6E5B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57786">
            <a:off x="22934481" y="8617849"/>
            <a:ext cx="11529032" cy="162495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00879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7656"/>
            <a:ext cx="46451838" cy="26133425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F20B5D97-0B6F-6A63-F8C5-C09B4681B9F0}"/>
              </a:ext>
            </a:extLst>
          </p:cNvPr>
          <p:cNvSpPr txBox="1"/>
          <p:nvPr/>
        </p:nvSpPr>
        <p:spPr>
          <a:xfrm>
            <a:off x="768096" y="957656"/>
            <a:ext cx="2110435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sz="7200" dirty="0"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A Felzárkózási Fórum megújítása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00F14F1-96D6-E0A5-CC6E-7C316F41C846}"/>
              </a:ext>
            </a:extLst>
          </p:cNvPr>
          <p:cNvSpPr txBox="1"/>
          <p:nvPr/>
        </p:nvSpPr>
        <p:spPr>
          <a:xfrm>
            <a:off x="1316736" y="4574190"/>
            <a:ext cx="37453824" cy="21559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Fórumok tagjai:</a:t>
            </a:r>
          </a:p>
          <a:p>
            <a:pPr marL="342900" lvl="0" indent="-342900" algn="just">
              <a:lnSpc>
                <a:spcPct val="115000"/>
              </a:lnSpc>
              <a:spcBef>
                <a:spcPts val="500"/>
              </a:spcBef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helyi önkormányzati szereplők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vármegyei roma nemzetiségi önkormányzat képviselői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helyi roma nemzetiségi önkormányzati képviselői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vármegyében működő civil szervezetek, egyházak képviselői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vármegyében működő közszolgáltató intézmények képviselői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vármegyei gazdasági szereplők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Vármegyei Kormányhivatalok foglalkoztatási szakterülete és a népegészségügyi szakigazgatási szervek képviselője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Megyei Fejlesztési és Képzési Bizottságok képviselője ( a felhívásban szerepel, de vármegyénkben már megszűnt Bizottság)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Szakképzési Centrumok képviselője 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Tankerületi Központ képviselője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vármegyei önkormányzat felhívás céljához kapcsolható bizottságainak vagy tématerületeinek képviselője (pl.: Egészségügyi és Szociális Bizottság, Kulturális Bizottság, Idősügyi Bizottság/referens, Ifjúságügyi Bizottság/referens)</a:t>
            </a:r>
          </a:p>
          <a:p>
            <a:pPr marL="342900" lvl="0" indent="-342900" algn="just">
              <a:lnSpc>
                <a:spcPct val="115000"/>
              </a:lnSpc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Vármegyei Kormányhivatal felhívás céljához kapcsolódó szervezeti egységei (pl.: Gyámügyi és Igazgatási Főosztálya)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 Narrow" panose="020B0606020202030204" pitchFamily="34" charset="0"/>
              <a:buChar char="-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Civil szervezetek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 Narrow" panose="020B0606020202030204" pitchFamily="34" charset="0"/>
              <a:buChar char="-"/>
            </a:pPr>
            <a:r>
              <a:rPr lang="hu-HU" sz="6000" dirty="0"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Egyéb meghívottak</a:t>
            </a:r>
            <a:endParaRPr lang="hu-H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C112C55C-3312-3C02-9268-C8A5C233D305}"/>
              </a:ext>
            </a:extLst>
          </p:cNvPr>
          <p:cNvSpPr txBox="1"/>
          <p:nvPr/>
        </p:nvSpPr>
        <p:spPr>
          <a:xfrm>
            <a:off x="1316736" y="3009900"/>
            <a:ext cx="358188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TOP_Plusz-3.1.3-23-KO2-2024-00002 Komárom-Esztergom Vármegyei SZÚT és MEP(VEP) megújítása</a:t>
            </a:r>
          </a:p>
        </p:txBody>
      </p:sp>
    </p:spTree>
    <p:extLst>
      <p:ext uri="{BB962C8B-B14F-4D97-AF65-F5344CB8AC3E}">
        <p14:creationId xmlns:p14="http://schemas.microsoft.com/office/powerpoint/2010/main" val="135027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645F11E-5CD1-E468-5137-1D245683D0EA}"/>
              </a:ext>
            </a:extLst>
          </p:cNvPr>
          <p:cNvSpPr txBox="1"/>
          <p:nvPr/>
        </p:nvSpPr>
        <p:spPr>
          <a:xfrm>
            <a:off x="1181100" y="1752600"/>
            <a:ext cx="34018800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Felzárkózási Fórum létrehozásának célja, feladatai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156BC6FE-EA78-8051-0BD4-C6F561DD5887}"/>
              </a:ext>
            </a:extLst>
          </p:cNvPr>
          <p:cNvSpPr txBox="1"/>
          <p:nvPr/>
        </p:nvSpPr>
        <p:spPr>
          <a:xfrm>
            <a:off x="2121923" y="10854813"/>
            <a:ext cx="37147500" cy="1506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Feladata:</a:t>
            </a:r>
          </a:p>
          <a:p>
            <a:pPr marL="685800" lvl="0" indent="-685800" algn="just">
              <a:lnSpc>
                <a:spcPct val="115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Szolgáltatási Út Térkép és Vármegyei Esélyteremtő Paktum felülvizsgálatában, módosításában, új kidolgozásában való közreműködés, véleményezés és a dokumentumok elfogadása.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Hátrányos helyzetű </a:t>
            </a:r>
            <a:r>
              <a:rPr lang="hu-HU" sz="6000" dirty="0" err="1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célcsoportonkénti</a:t>
            </a: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 tematikus ülések szervezése.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Társadalmi felzárkózási szempontok érvényesítése a vármegyei stratégiai és fejlesztési dokumentumokban.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vármegyéhez tartozó önkormányzatok szolgáltatási hiányainak megoldására fejlesztési irányok, ajánlások, megoldások megfogalmazása a helyi önkormányzatok felé.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vármegyei szolgáltatáshiányok rendszer szintű anomáliáinak jelzése a helyi szolgáltatók felé.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jelen felhívás keretében megvalósításra kerülő TKR standard támogatási kérelmek megvalósításának nyomon követése, szakmai támogatása, szolgáltatáshiányok megoldásában koordináció ellátása a közszolgáltatást nyújtó intézmények felé.</a:t>
            </a:r>
          </a:p>
          <a:p>
            <a:pPr marL="685800" lvl="0" indent="-6858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Ágazatközi információcsere és együttműködés biztosítása.</a:t>
            </a:r>
          </a:p>
          <a:p>
            <a:pPr marL="685800" lvl="0" indent="-6858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hu-HU" sz="60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Munkacsoportok létrehozása és működtetése.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3321226F-28F7-3E62-D648-E0618382968A}"/>
              </a:ext>
            </a:extLst>
          </p:cNvPr>
          <p:cNvSpPr txBox="1"/>
          <p:nvPr/>
        </p:nvSpPr>
        <p:spPr>
          <a:xfrm>
            <a:off x="1846490" y="4199219"/>
            <a:ext cx="37616378" cy="752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dirty="0">
                <a:effectLst/>
                <a:latin typeface="Arial" panose="020B0604020202020204" pitchFamily="34" charset="0"/>
                <a:ea typeface="STXinwei" panose="02010800040101010101" pitchFamily="2" charset="-122"/>
                <a:cs typeface="Arial" panose="020B0604020202020204" pitchFamily="34" charset="0"/>
              </a:rPr>
              <a:t>A Vármegyei Felzárkózási Fórum célja a hátrányos helyzetű csoportok felzárkózását segítő vármegyei szintű egyeztetési, konzultációs rendszer működtetése, a vármegye településein élő hátrányos helyzetű csoportokat érintő szolgáltatáshiányokra vonatkozó megoldások keresése, ennek érdekében a települések helyi esélyegyenlőségi programokhoz kapcsolódó feladatellátásának segítése; területi és ágazatközi együttműködések erősítése; tapasztalatcsere biztosítása a programokat megvalósítók között.</a:t>
            </a:r>
          </a:p>
          <a:p>
            <a:pPr algn="ctr">
              <a:lnSpc>
                <a:spcPct val="150000"/>
              </a:lnSpc>
            </a:pPr>
            <a:endParaRPr lang="hu-H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099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1244648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Fórum működése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B5E32F8-D173-9D34-6928-F13245DD8830}"/>
              </a:ext>
            </a:extLst>
          </p:cNvPr>
          <p:cNvSpPr txBox="1"/>
          <p:nvPr/>
        </p:nvSpPr>
        <p:spPr>
          <a:xfrm>
            <a:off x="914400" y="3227287"/>
            <a:ext cx="38709600" cy="2317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A Felzárkózási Fórum 12 havonta legalább 2 alkalommal ülésezik. A Fórum üléseit az elnök hívja össze.</a:t>
            </a: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meghívót és mellékleteit a Fórum tagjai részére úgy kell megküldeni, hogy azt legkésőbb a tervezett ülés előtt 5 nappal megkapják.</a:t>
            </a:r>
          </a:p>
          <a:p>
            <a:pPr lvl="0" algn="just"/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 elsősorban Komárom-Esztergom Vármegye Önkormányzatának székhelyén, a Megyeházán (2800 Tatabánya, Fő tér 4.) kerülnek megrendezésre. A fórum elnöke kivételesen ettől eltérő helyszínre is összehívhatja a Fórum ülését.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 nyilvánosak. A nyilvánosság és partnerség érvényesülése érdekében a Fórum időpontjáról a lakosságot, sajtót a projekt honlapján (www. kevopalyazatok.hu) és Facebook oldalán (</a:t>
            </a:r>
            <a:r>
              <a:rPr lang="hu-HU" sz="60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https://www.facebook.com/eselyteremtopaktum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keresztül kell tájékoztatni.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üléseit a Fórum elnöke vezeti. A Fórum titkársági, adminisztratív teendőit a vármegyei Önkormányzati Hivatal Területfejlesztési, Projektkoordinációs és Vidékfejlesztési Főosztálya (a továbbiakban: Főosztály) látja el.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üléseinek napirendjét a Főosztály állítja össze. A napirend összeállításánál figyelembe veszi a Fórum éves munkatervét, a Fórum tagjainak javaslatait. A napirend véglegesítését a Fórum elnök javaslatára a Fórum hagyja jóvá. 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akkor határozatképes, ha tagjainak több mint a fele képviselteti magát. </a:t>
            </a:r>
          </a:p>
          <a:p>
            <a:pPr lvl="0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tagjait egy szavazat illeti meg.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javaslatait, döntéseit (határozat) egyszerű szótöbbséggel, a látható többség elve alapján, nyílt szavazással hozza meg. </a:t>
            </a:r>
          </a:p>
        </p:txBody>
      </p:sp>
    </p:spTree>
    <p:extLst>
      <p:ext uri="{BB962C8B-B14F-4D97-AF65-F5344CB8AC3E}">
        <p14:creationId xmlns:p14="http://schemas.microsoft.com/office/powerpoint/2010/main" val="1410318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1244648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Fórum működése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B5E32F8-D173-9D34-6928-F13245DD8830}"/>
              </a:ext>
            </a:extLst>
          </p:cNvPr>
          <p:cNvSpPr txBox="1"/>
          <p:nvPr/>
        </p:nvSpPr>
        <p:spPr>
          <a:xfrm>
            <a:off x="914400" y="3227287"/>
            <a:ext cx="39471600" cy="2132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üléseiről a Főosztály emlékeztetőt készít (ami tartalmazza a meghozott határozatokat is), melyet a Fórum elnöke ír alá. Az ülést követő 15 munkanapon belül az emlékeztető a projekt honlapján közzétételre kerül.</a:t>
            </a:r>
          </a:p>
          <a:p>
            <a:endParaRPr lang="hu-HU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Az üléseken a Fórum tagjainak, állandó és eseti meghívottjainak képviseletét a képviseletre jogosultak, akadályoztatásuk esetén meghatalmazottjuk látja el. </a:t>
            </a:r>
            <a:r>
              <a:rPr lang="hu-HU" sz="6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Meghatalmazás esetén az</a:t>
            </a:r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írásos meghatalmazást az ülés megkezdése előtt a Fórum elnökének át kell adni.  </a:t>
            </a:r>
          </a:p>
          <a:p>
            <a:pPr algn="just"/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tagjainak, állandó meghívottjainak személyében bekövetkezett változás esetén az új tagok, állandó meghívottak pótlásáról a döntést a Fórum hozza meg. </a:t>
            </a:r>
          </a:p>
          <a:p>
            <a:pPr algn="just"/>
            <a:endParaRPr lang="hu-HU" sz="6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Fórum elnöke a </a:t>
            </a:r>
            <a:r>
              <a:rPr lang="hu-HU" sz="6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személyes jelenlét nélküli, írásos </a:t>
            </a:r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hu-HU" sz="6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elektronikus és/vagy online</a:t>
            </a:r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döntéshozatali eljárást is kezdeményezhet.</a:t>
            </a:r>
          </a:p>
          <a:p>
            <a:endParaRPr lang="hu-HU" sz="6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Fórum elnöke erről a döntéséről – indoklás mellett – értesíti a fórum tagjait</a:t>
            </a:r>
            <a:r>
              <a:rPr lang="hu-HU" sz="6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hu-HU" sz="6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megjelölve az ülés várható időpontját.  </a:t>
            </a:r>
          </a:p>
          <a:p>
            <a:r>
              <a:rPr lang="hu-HU" sz="6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Meghívó és az írásos napirend megküldésével együtt szavazólapot kapnak a tagok, online eljárás esetén elérési linket a szavazásra alkalmazott felület eléréséhez.</a:t>
            </a:r>
            <a:endParaRPr lang="hu-HU" sz="6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Mindkét megoldás esetén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beazonosíthatónak kell lenni, hogy ki, mely szervezet szavazott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adott véleményt, vagy töltötte ki az online felületen szereplő kérdéseket. </a:t>
            </a:r>
          </a:p>
          <a:p>
            <a:r>
              <a:rPr lang="hu-HU" sz="6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Írásos döntéshozatal esetén a napirendeket érintő </a:t>
            </a:r>
            <a:r>
              <a:rPr lang="hu-HU" sz="6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szavazatokat a Fórum ülése előtt </a:t>
            </a:r>
            <a:r>
              <a:rPr lang="hu-HU" sz="6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kell leadni</a:t>
            </a:r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Fórum ülései video- és hanghívásokat is biztosító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csevegőapplikáción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keresztül is lebonyolíthatók.</a:t>
            </a:r>
          </a:p>
          <a:p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88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rgbClr val="F0F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4543" tIns="232271" rIns="464543" bIns="232271" rtlCol="0" anchor="ctr"/>
          <a:lstStyle/>
          <a:p>
            <a:pPr algn="ctr"/>
            <a:endParaRPr lang="en-US"/>
          </a:p>
        </p:txBody>
      </p:sp>
      <p:pic>
        <p:nvPicPr>
          <p:cNvPr id="4" name="Picture 3" descr="Asset 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1"/>
            <a:ext cx="46451838" cy="26133425"/>
          </a:xfrm>
          <a:prstGeom prst="rect">
            <a:avLst/>
          </a:prstGeom>
        </p:spPr>
      </p:pic>
      <p:pic>
        <p:nvPicPr>
          <p:cNvPr id="6" name="Picture 5" descr="Asset 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9676" y="0"/>
            <a:ext cx="5322164" cy="261334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020479B-0F9F-4F65-9BF5-5094FED13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302896" y="11397600"/>
            <a:ext cx="1212279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u-HU" altLang="hu-H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F7ED8167-DE93-2037-24AB-6E618A6EF4AA}"/>
              </a:ext>
            </a:extLst>
          </p:cNvPr>
          <p:cNvSpPr txBox="1"/>
          <p:nvPr/>
        </p:nvSpPr>
        <p:spPr>
          <a:xfrm>
            <a:off x="914400" y="1562100"/>
            <a:ext cx="12446484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latin typeface="Arial Black" panose="020B0A04020102020204" pitchFamily="34" charset="0"/>
              </a:rPr>
              <a:t>A Fórum működése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BB5E32F8-D173-9D34-6928-F13245DD8830}"/>
              </a:ext>
            </a:extLst>
          </p:cNvPr>
          <p:cNvSpPr txBox="1"/>
          <p:nvPr/>
        </p:nvSpPr>
        <p:spPr>
          <a:xfrm>
            <a:off x="1857738" y="5672955"/>
            <a:ext cx="37414200" cy="1209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Fórum tagok döntési javaslatukat, szavazatukat -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küldés dátumától számított 5 munkanapon belül, elektronikus eljárás esetén e-mailen, online eljárás esetén a megjelölt felület kitöltésével küldik meg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eljárás akkor eredményes, ha a szavazati joggal rendelkező tagok fele + 1 egyetértően szavazott. Az írásos eljárás választásának indoklásáról, lefolytatásának releváns részleteiről és eredményéről emlékeztető készül. Az emlékeztető mellékletét képezi az eljárás összes dokumentuma. A nyilvánosság tájékoztatása ebben az esetben az emlékeztető közzétételével valósul meg.</a:t>
            </a:r>
          </a:p>
          <a:p>
            <a:pPr lvl="0" algn="just"/>
            <a:endParaRPr lang="hu-HU" sz="6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Személyes részvétellel járó ülés esetén ha valamely tag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ülésen nem tud részt venni, de javaslatát véleményét illetve szavazatát 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ülést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megelőzően megküldi írásban </a:t>
            </a:r>
            <a:r>
              <a:rPr lang="hu-HU" sz="6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Főosztály részére, akkor azt a tagot </a:t>
            </a:r>
            <a:r>
              <a:rPr lang="hu-HU" sz="6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határozatképességnél számításba  kell venni, és a leadott szavazatát is figyelembe kell venni.</a:t>
            </a:r>
          </a:p>
          <a:p>
            <a:endParaRPr lang="hu-HU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sz="6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6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5694" y="12406756"/>
            <a:ext cx="34930219" cy="12318476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Köszönjük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Farkas Erika</a:t>
            </a:r>
          </a:p>
          <a:p>
            <a:r>
              <a:rPr lang="hu-HU" sz="11000" dirty="0">
                <a:latin typeface="Arial Regular"/>
                <a:cs typeface="Arial Regular"/>
              </a:rPr>
              <a:t>pályázati és fejlesztési tanácsadó</a:t>
            </a:r>
          </a:p>
          <a:p>
            <a:r>
              <a:rPr lang="hu-HU" sz="11000" dirty="0">
                <a:latin typeface="Arial Regular"/>
                <a:cs typeface="Arial Regular"/>
                <a:hlinkClick r:id="rId4"/>
              </a:rPr>
              <a:t>farkas.erika@kemoh.hu</a:t>
            </a:r>
            <a:endParaRPr lang="hu-HU" sz="11000" dirty="0">
              <a:latin typeface="Arial Regular"/>
              <a:cs typeface="Arial Regular"/>
            </a:endParaRPr>
          </a:p>
          <a:p>
            <a:endParaRPr lang="en-US" sz="11000" b="1" dirty="0">
              <a:latin typeface="Arial Regular"/>
              <a:cs typeface="Arial Regular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723FAC1-B1B3-C28F-B63F-E6F99BED4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80318" y="21795898"/>
            <a:ext cx="2533889" cy="183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47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969</Words>
  <Application>Microsoft Office PowerPoint</Application>
  <PresentationFormat>Egyéni</PresentationFormat>
  <Paragraphs>88</Paragraphs>
  <Slides>8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Bold</vt:lpstr>
      <vt:lpstr>Arial Narrow</vt:lpstr>
      <vt:lpstr>Arial Regular</vt:lpstr>
      <vt:lpstr>Calibri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Farkas Erika</cp:lastModifiedBy>
  <cp:revision>64</cp:revision>
  <dcterms:created xsi:type="dcterms:W3CDTF">2021-02-22T15:24:10Z</dcterms:created>
  <dcterms:modified xsi:type="dcterms:W3CDTF">2024-05-14T06:26:42Z</dcterms:modified>
</cp:coreProperties>
</file>